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5" r:id="rId2"/>
    <p:sldId id="259" r:id="rId3"/>
    <p:sldId id="295" r:id="rId4"/>
    <p:sldId id="296" r:id="rId5"/>
    <p:sldId id="294" r:id="rId6"/>
    <p:sldId id="289" r:id="rId7"/>
    <p:sldId id="297" r:id="rId8"/>
    <p:sldId id="290" r:id="rId9"/>
    <p:sldId id="292" r:id="rId10"/>
    <p:sldId id="299" r:id="rId11"/>
    <p:sldId id="298" r:id="rId12"/>
    <p:sldId id="288" r:id="rId13"/>
    <p:sldId id="287" r:id="rId14"/>
    <p:sldId id="29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6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</a:t>
            </a:r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MSER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ADDAB3-4495-7F4E-B67F-EC79A8DCBF6B}"/>
              </a:ext>
            </a:extLst>
          </p:cNvPr>
          <p:cNvSpPr txBox="1"/>
          <p:nvPr/>
        </p:nvSpPr>
        <p:spPr>
          <a:xfrm>
            <a:off x="3633281" y="278266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104707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e, table, sitting, photo&#10;&#10;Description automatically generated">
            <a:extLst>
              <a:ext uri="{FF2B5EF4-FFF2-40B4-BE49-F238E27FC236}">
                <a16:creationId xmlns:a16="http://schemas.microsoft.com/office/drawing/2014/main" id="{369FE3B5-2DE0-6C41-BA4E-84E02F67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34"/>
            <a:ext cx="9144000" cy="57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36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.mp4" descr="videoplayback.mp4">
            <a:hlinkClick r:id="" action="ppaction://media"/>
            <a:extLst>
              <a:ext uri="{FF2B5EF4-FFF2-40B4-BE49-F238E27FC236}">
                <a16:creationId xmlns:a16="http://schemas.microsoft.com/office/drawing/2014/main" id="{6951E8F9-FF74-7245-AEFB-454758A556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547" y="493295"/>
            <a:ext cx="7964905" cy="5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e, table, sitting, photo&#10;&#10;Description automatically generated">
            <a:extLst>
              <a:ext uri="{FF2B5EF4-FFF2-40B4-BE49-F238E27FC236}">
                <a16:creationId xmlns:a16="http://schemas.microsoft.com/office/drawing/2014/main" id="{369FE3B5-2DE0-6C41-BA4E-84E02F672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34"/>
            <a:ext cx="9144000" cy="57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FCCEC2B8-F896-6A47-89E1-F0BDEFD10C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211" y="603504"/>
            <a:ext cx="9039386" cy="57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5A9BE-CF46-2945-AE87-9BA67327F5A4}"/>
              </a:ext>
            </a:extLst>
          </p:cNvPr>
          <p:cNvSpPr txBox="1"/>
          <p:nvPr/>
        </p:nvSpPr>
        <p:spPr>
          <a:xfrm>
            <a:off x="348870" y="2501244"/>
            <a:ext cx="8688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MSER: </a:t>
            </a:r>
            <a:r>
              <a:rPr lang="es-ES_tradnl" sz="3600" dirty="0" err="1">
                <a:latin typeface="Trebuchet MS" panose="020B0703020202090204" pitchFamily="34" charset="0"/>
              </a:rPr>
              <a:t>Maximally</a:t>
            </a:r>
            <a:r>
              <a:rPr lang="es-ES_tradnl" sz="3600" dirty="0">
                <a:latin typeface="Trebuchet MS" panose="020B0703020202090204" pitchFamily="34" charset="0"/>
              </a:rPr>
              <a:t> </a:t>
            </a:r>
            <a:r>
              <a:rPr lang="es-ES_tradnl" sz="3600" dirty="0" err="1">
                <a:latin typeface="Trebuchet MS" panose="020B0703020202090204" pitchFamily="34" charset="0"/>
              </a:rPr>
              <a:t>Stable</a:t>
            </a:r>
            <a:r>
              <a:rPr lang="es-ES_tradnl" sz="3600" dirty="0">
                <a:latin typeface="Trebuchet MS" panose="020B0703020202090204" pitchFamily="34" charset="0"/>
              </a:rPr>
              <a:t> </a:t>
            </a:r>
            <a:r>
              <a:rPr lang="es-ES_tradnl" sz="3600" dirty="0" err="1">
                <a:latin typeface="Trebuchet MS" panose="020B0703020202090204" pitchFamily="34" charset="0"/>
              </a:rPr>
              <a:t>Extremal</a:t>
            </a:r>
            <a:r>
              <a:rPr lang="es-ES_tradnl" sz="3600" dirty="0">
                <a:latin typeface="Trebuchet MS" panose="020B0703020202090204" pitchFamily="34" charset="0"/>
              </a:rPr>
              <a:t> </a:t>
            </a:r>
            <a:r>
              <a:rPr lang="es-ES_tradnl" sz="3600" dirty="0" err="1">
                <a:latin typeface="Trebuchet MS" panose="020B0703020202090204" pitchFamily="34" charset="0"/>
              </a:rPr>
              <a:t>Regions</a:t>
            </a:r>
            <a:endParaRPr lang="es-ES_tradnl" sz="3600" dirty="0">
              <a:latin typeface="Trebuchet MS" panose="020B070302020209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FA979-3BF6-044A-B2CE-ED05435D4EA8}"/>
              </a:ext>
            </a:extLst>
          </p:cNvPr>
          <p:cNvSpPr/>
          <p:nvPr/>
        </p:nvSpPr>
        <p:spPr>
          <a:xfrm>
            <a:off x="488110" y="3488613"/>
            <a:ext cx="8410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Reference: J. </a:t>
            </a:r>
            <a:r>
              <a:rPr lang="en-US" dirty="0" err="1">
                <a:latin typeface="Roboto"/>
              </a:rPr>
              <a:t>Matas</a:t>
            </a:r>
            <a:r>
              <a:rPr lang="en-US" dirty="0">
                <a:latin typeface="Roboto"/>
              </a:rPr>
              <a:t>, O. Chum, M. Urban, and T. </a:t>
            </a:r>
            <a:r>
              <a:rPr lang="en-US" dirty="0" err="1">
                <a:latin typeface="Roboto"/>
              </a:rPr>
              <a:t>Pajdla</a:t>
            </a:r>
            <a:r>
              <a:rPr lang="en-US" dirty="0">
                <a:latin typeface="Roboto"/>
              </a:rPr>
              <a:t>, "Robust wide baseline stereo from maximally stable extremal regions," in Proc. BMVC, 2002.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71560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E0EB1-51BB-8646-89E7-006D9E0B0D89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460D80-4F4D-8C4D-AB8A-B14D067FED93}"/>
              </a:ext>
            </a:extLst>
          </p:cNvPr>
          <p:cNvSpPr/>
          <p:nvPr/>
        </p:nvSpPr>
        <p:spPr>
          <a:xfrm>
            <a:off x="3585457" y="2923673"/>
            <a:ext cx="1660358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32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D8497C-8580-DB44-943F-8930C1998FF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45815" y="3429000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EC6BA5-19B8-144C-88FF-60663D403598}"/>
              </a:ext>
            </a:extLst>
          </p:cNvPr>
          <p:cNvCxnSpPr>
            <a:cxnSpLocks/>
          </p:cNvCxnSpPr>
          <p:nvPr/>
        </p:nvCxnSpPr>
        <p:spPr>
          <a:xfrm>
            <a:off x="3200438" y="3428999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E83927-6AE4-0047-93A2-1ACB84072DBC}"/>
              </a:ext>
            </a:extLst>
          </p:cNvPr>
          <p:cNvSpPr/>
          <p:nvPr/>
        </p:nvSpPr>
        <p:spPr>
          <a:xfrm>
            <a:off x="2016239" y="4473446"/>
            <a:ext cx="5817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I                                 I&gt;170</a:t>
            </a:r>
            <a:endParaRPr lang="en-CL" sz="4000" dirty="0">
              <a:latin typeface="Times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04C0E47-2D44-7E46-8239-332CC856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105" y="3275264"/>
            <a:ext cx="66040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49547D-2249-844E-AABF-4257BE76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4033" y="2322764"/>
            <a:ext cx="2260600" cy="226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0B7E7F-5014-4F40-A861-8F90FDE835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1862" y="2284664"/>
            <a:ext cx="2286069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6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ER_arroz.mov" descr="MSER_arroz.mov">
            <a:hlinkClick r:id="" action="ppaction://media"/>
            <a:extLst>
              <a:ext uri="{FF2B5EF4-FFF2-40B4-BE49-F238E27FC236}">
                <a16:creationId xmlns:a16="http://schemas.microsoft.com/office/drawing/2014/main" id="{2EB62AB7-465E-2640-AEC4-51B3263782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2107" y="1583531"/>
            <a:ext cx="9144000" cy="3690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DCDABF-9502-1C45-8F24-29E1BED3F45B}"/>
              </a:ext>
            </a:extLst>
          </p:cNvPr>
          <p:cNvSpPr/>
          <p:nvPr/>
        </p:nvSpPr>
        <p:spPr>
          <a:xfrm>
            <a:off x="3951900" y="1409179"/>
            <a:ext cx="9522373" cy="2522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A7B87-FD29-E645-953C-C3DA22DE286C}"/>
              </a:ext>
            </a:extLst>
          </p:cNvPr>
          <p:cNvSpPr/>
          <p:nvPr/>
        </p:nvSpPr>
        <p:spPr>
          <a:xfrm>
            <a:off x="3972920" y="5253444"/>
            <a:ext cx="9522373" cy="2522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E96E7-132B-D040-948A-78DE07A78F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2566" y="1784248"/>
            <a:ext cx="3168000" cy="316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B54ED-5442-C140-BBBA-5A828D7656A8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0AAFE3-BE80-0941-A6BB-793D8481707C}"/>
              </a:ext>
            </a:extLst>
          </p:cNvPr>
          <p:cNvSpPr/>
          <p:nvPr/>
        </p:nvSpPr>
        <p:spPr>
          <a:xfrm>
            <a:off x="8912772" y="1261241"/>
            <a:ext cx="4734921" cy="439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ER_arroz.mov" descr="MSER_arroz.mov">
            <a:hlinkClick r:id="" action="ppaction://media"/>
            <a:extLst>
              <a:ext uri="{FF2B5EF4-FFF2-40B4-BE49-F238E27FC236}">
                <a16:creationId xmlns:a16="http://schemas.microsoft.com/office/drawing/2014/main" id="{2EB62AB7-465E-2640-AEC4-51B3263782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854" y="1583531"/>
            <a:ext cx="9144000" cy="36909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DCDABF-9502-1C45-8F24-29E1BED3F45B}"/>
              </a:ext>
            </a:extLst>
          </p:cNvPr>
          <p:cNvSpPr/>
          <p:nvPr/>
        </p:nvSpPr>
        <p:spPr>
          <a:xfrm>
            <a:off x="-230061" y="1409179"/>
            <a:ext cx="9522373" cy="2522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A7B87-FD29-E645-953C-C3DA22DE286C}"/>
              </a:ext>
            </a:extLst>
          </p:cNvPr>
          <p:cNvSpPr/>
          <p:nvPr/>
        </p:nvSpPr>
        <p:spPr>
          <a:xfrm>
            <a:off x="-209041" y="5253444"/>
            <a:ext cx="9522373" cy="2522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B54ED-5442-C140-BBBA-5A828D7656A8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</p:spTree>
    <p:extLst>
      <p:ext uri="{BB962C8B-B14F-4D97-AF65-F5344CB8AC3E}">
        <p14:creationId xmlns:p14="http://schemas.microsoft.com/office/powerpoint/2010/main" val="277206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E0EB1-51BB-8646-89E7-006D9E0B0D89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460D80-4F4D-8C4D-AB8A-B14D067FED93}"/>
              </a:ext>
            </a:extLst>
          </p:cNvPr>
          <p:cNvSpPr/>
          <p:nvPr/>
        </p:nvSpPr>
        <p:spPr>
          <a:xfrm>
            <a:off x="1241650" y="2057402"/>
            <a:ext cx="1660358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32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D8497C-8580-DB44-943F-8930C1998FF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02008" y="2562729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EC6BA5-19B8-144C-88FF-60663D403598}"/>
              </a:ext>
            </a:extLst>
          </p:cNvPr>
          <p:cNvCxnSpPr>
            <a:cxnSpLocks/>
          </p:cNvCxnSpPr>
          <p:nvPr/>
        </p:nvCxnSpPr>
        <p:spPr>
          <a:xfrm>
            <a:off x="856631" y="2562728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E83927-6AE4-0047-93A2-1ACB84072DBC}"/>
              </a:ext>
            </a:extLst>
          </p:cNvPr>
          <p:cNvSpPr/>
          <p:nvPr/>
        </p:nvSpPr>
        <p:spPr>
          <a:xfrm>
            <a:off x="375971" y="2233683"/>
            <a:ext cx="356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I</a:t>
            </a:r>
            <a:endParaRPr lang="en-CL" sz="4000" dirty="0">
              <a:latin typeface="Times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3AEB0D-A8CF-6949-85B8-8D755C1F414B}"/>
              </a:ext>
            </a:extLst>
          </p:cNvPr>
          <p:cNvSpPr/>
          <p:nvPr/>
        </p:nvSpPr>
        <p:spPr>
          <a:xfrm>
            <a:off x="3345412" y="2057402"/>
            <a:ext cx="2045377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3200" dirty="0">
                <a:solidFill>
                  <a:schemeClr val="tx1"/>
                </a:solidFill>
                <a:latin typeface="Times" pitchFamily="2" charset="0"/>
              </a:rPr>
              <a:t>Regiones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7866BE-68ED-524E-88A9-68C14C329426}"/>
              </a:ext>
            </a:extLst>
          </p:cNvPr>
          <p:cNvCxnSpPr>
            <a:cxnSpLocks/>
          </p:cNvCxnSpPr>
          <p:nvPr/>
        </p:nvCxnSpPr>
        <p:spPr>
          <a:xfrm>
            <a:off x="5390789" y="2562728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8611D7E-BDB0-D84A-8CF8-2EC56D5CC732}"/>
              </a:ext>
            </a:extLst>
          </p:cNvPr>
          <p:cNvSpPr/>
          <p:nvPr/>
        </p:nvSpPr>
        <p:spPr>
          <a:xfrm>
            <a:off x="5775808" y="2057402"/>
            <a:ext cx="2045377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3200" dirty="0">
                <a:solidFill>
                  <a:schemeClr val="tx1"/>
                </a:solidFill>
                <a:latin typeface="Times" pitchFamily="2" charset="0"/>
              </a:rPr>
              <a:t>Áreas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843F0-F00C-CA41-8F88-F20709AC6E32}"/>
              </a:ext>
            </a:extLst>
          </p:cNvPr>
          <p:cNvCxnSpPr>
            <a:cxnSpLocks/>
          </p:cNvCxnSpPr>
          <p:nvPr/>
        </p:nvCxnSpPr>
        <p:spPr>
          <a:xfrm>
            <a:off x="7853251" y="2618876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0EC774C-5DE6-9947-AA58-02E4CA2AA148}"/>
              </a:ext>
            </a:extLst>
          </p:cNvPr>
          <p:cNvSpPr/>
          <p:nvPr/>
        </p:nvSpPr>
        <p:spPr>
          <a:xfrm>
            <a:off x="8262049" y="2287673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A</a:t>
            </a:r>
            <a:endParaRPr lang="en-CL" sz="4000" dirty="0">
              <a:latin typeface="Times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316D9BB-F240-C048-9BC3-573D967DA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98" y="4788698"/>
            <a:ext cx="736600" cy="965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4C0E47-2D44-7E46-8239-332CC856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98" y="2408993"/>
            <a:ext cx="660400" cy="355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0EE561-5F71-BB45-A5F0-0AAA2E23DCBD}"/>
              </a:ext>
            </a:extLst>
          </p:cNvPr>
          <p:cNvSpPr txBox="1"/>
          <p:nvPr/>
        </p:nvSpPr>
        <p:spPr>
          <a:xfrm>
            <a:off x="3177620" y="4624967"/>
            <a:ext cx="5639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Si tenemos una región “estable”, entonces su área no varía mucho al cambiar su umbral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161B89-8AA0-9C4F-81D0-BCC093255394}"/>
              </a:ext>
            </a:extLst>
          </p:cNvPr>
          <p:cNvGrpSpPr/>
          <p:nvPr/>
        </p:nvGrpSpPr>
        <p:grpSpPr>
          <a:xfrm>
            <a:off x="375971" y="3783268"/>
            <a:ext cx="8217314" cy="646331"/>
            <a:chOff x="375971" y="3783268"/>
            <a:chExt cx="8217314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8E80B6-5835-EF45-B4E1-4BD26E71CE5F}"/>
                </a:ext>
              </a:extLst>
            </p:cNvPr>
            <p:cNvSpPr txBox="1"/>
            <p:nvPr/>
          </p:nvSpPr>
          <p:spPr>
            <a:xfrm>
              <a:off x="375971" y="3783268"/>
              <a:ext cx="8217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600" dirty="0">
                  <a:latin typeface="Trebuchet MS" panose="020B0703020202090204" pitchFamily="34" charset="0"/>
                </a:rPr>
                <a:t>El área de una región es función de    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6F0975-7067-4547-90F4-B2EA6D26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5231" y="3821125"/>
              <a:ext cx="29558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9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2B92B8-24B5-DA48-AD4F-8498096C31CD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A82B8-8749-3043-BDC3-FB14AEE0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492"/>
            <a:ext cx="9144000" cy="43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hoto, sitting, standing&#10;&#10;Description automatically generated">
            <a:extLst>
              <a:ext uri="{FF2B5EF4-FFF2-40B4-BE49-F238E27FC236}">
                <a16:creationId xmlns:a16="http://schemas.microsoft.com/office/drawing/2014/main" id="{12403231-1DFA-5945-BAE2-6736504C2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64" y="518026"/>
            <a:ext cx="2260600" cy="2260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920C34C-62CE-794C-BCCC-39B520D0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462" y="3309003"/>
            <a:ext cx="2260600" cy="22860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F071EE4-7C5B-6343-861E-C7E82AF41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64" y="3283603"/>
            <a:ext cx="2311400" cy="23114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914061F-BF59-5244-A464-649B3364B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078" y="3296303"/>
            <a:ext cx="2298700" cy="2298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C2E909-4DA7-7541-A520-EF77B459C2DC}"/>
              </a:ext>
            </a:extLst>
          </p:cNvPr>
          <p:cNvSpPr/>
          <p:nvPr/>
        </p:nvSpPr>
        <p:spPr>
          <a:xfrm>
            <a:off x="3026064" y="2151387"/>
            <a:ext cx="356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I</a:t>
            </a:r>
            <a:endParaRPr lang="en-CL" sz="4000" dirty="0"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594702-CC61-A341-A470-36B1933BCEE1}"/>
              </a:ext>
            </a:extLst>
          </p:cNvPr>
          <p:cNvSpPr/>
          <p:nvPr/>
        </p:nvSpPr>
        <p:spPr>
          <a:xfrm>
            <a:off x="1124559" y="5476755"/>
            <a:ext cx="74639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I &gt;160            I &gt;170            I &gt;180 </a:t>
            </a:r>
            <a:endParaRPr lang="en-CL" sz="4000" dirty="0">
              <a:latin typeface="Time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8B390-104D-9C4E-9703-A1EC655A964F}"/>
              </a:ext>
            </a:extLst>
          </p:cNvPr>
          <p:cNvSpPr txBox="1"/>
          <p:nvPr/>
        </p:nvSpPr>
        <p:spPr>
          <a:xfrm>
            <a:off x="3758767" y="593056"/>
            <a:ext cx="5639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Si tenemos una región “estable”, entonces su área no varía mucho al cambiar su umbral</a:t>
            </a:r>
          </a:p>
          <a:p>
            <a:endParaRPr lang="es-ES_tradnl" sz="2400" dirty="0">
              <a:latin typeface="Trebuchet MS" panose="020B0703020202090204" pitchFamily="34" charset="0"/>
            </a:endParaRPr>
          </a:p>
          <a:p>
            <a:r>
              <a:rPr lang="es-ES_tradnl" sz="2400" dirty="0">
                <a:latin typeface="Trebuchet MS" panose="020B0703020202090204" pitchFamily="34" charset="0"/>
              </a:rPr>
              <a:t>                   es pequeño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909B9C-943A-7944-BAD6-C9FF83977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1090" y="1830706"/>
            <a:ext cx="7366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E0EB1-51BB-8646-89E7-006D9E0B0D89}"/>
              </a:ext>
            </a:extLst>
          </p:cNvPr>
          <p:cNvSpPr txBox="1"/>
          <p:nvPr/>
        </p:nvSpPr>
        <p:spPr>
          <a:xfrm>
            <a:off x="348871" y="528065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Idea general de MSER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460D80-4F4D-8C4D-AB8A-B14D067FED93}"/>
              </a:ext>
            </a:extLst>
          </p:cNvPr>
          <p:cNvSpPr/>
          <p:nvPr/>
        </p:nvSpPr>
        <p:spPr>
          <a:xfrm>
            <a:off x="1241650" y="2057402"/>
            <a:ext cx="1660358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sz="32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D8497C-8580-DB44-943F-8930C1998FF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02008" y="2562729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EC6BA5-19B8-144C-88FF-60663D403598}"/>
              </a:ext>
            </a:extLst>
          </p:cNvPr>
          <p:cNvCxnSpPr>
            <a:cxnSpLocks/>
          </p:cNvCxnSpPr>
          <p:nvPr/>
        </p:nvCxnSpPr>
        <p:spPr>
          <a:xfrm>
            <a:off x="856631" y="2562728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E83927-6AE4-0047-93A2-1ACB84072DBC}"/>
              </a:ext>
            </a:extLst>
          </p:cNvPr>
          <p:cNvSpPr/>
          <p:nvPr/>
        </p:nvSpPr>
        <p:spPr>
          <a:xfrm>
            <a:off x="375971" y="2233683"/>
            <a:ext cx="356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I</a:t>
            </a:r>
            <a:endParaRPr lang="en-CL" sz="4000" dirty="0">
              <a:latin typeface="Times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3AEB0D-A8CF-6949-85B8-8D755C1F414B}"/>
              </a:ext>
            </a:extLst>
          </p:cNvPr>
          <p:cNvSpPr/>
          <p:nvPr/>
        </p:nvSpPr>
        <p:spPr>
          <a:xfrm>
            <a:off x="3345412" y="2057402"/>
            <a:ext cx="2045377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3200" dirty="0">
                <a:solidFill>
                  <a:schemeClr val="tx1"/>
                </a:solidFill>
                <a:latin typeface="Times" pitchFamily="2" charset="0"/>
              </a:rPr>
              <a:t>Regiones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7866BE-68ED-524E-88A9-68C14C329426}"/>
              </a:ext>
            </a:extLst>
          </p:cNvPr>
          <p:cNvCxnSpPr>
            <a:cxnSpLocks/>
          </p:cNvCxnSpPr>
          <p:nvPr/>
        </p:nvCxnSpPr>
        <p:spPr>
          <a:xfrm>
            <a:off x="5390789" y="2562728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8611D7E-BDB0-D84A-8CF8-2EC56D5CC732}"/>
              </a:ext>
            </a:extLst>
          </p:cNvPr>
          <p:cNvSpPr/>
          <p:nvPr/>
        </p:nvSpPr>
        <p:spPr>
          <a:xfrm>
            <a:off x="5775808" y="2057402"/>
            <a:ext cx="2045377" cy="101065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sz="3200" dirty="0">
                <a:solidFill>
                  <a:schemeClr val="tx1"/>
                </a:solidFill>
                <a:latin typeface="Times" pitchFamily="2" charset="0"/>
              </a:rPr>
              <a:t>Áreas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B843F0-F00C-CA41-8F88-F20709AC6E32}"/>
              </a:ext>
            </a:extLst>
          </p:cNvPr>
          <p:cNvCxnSpPr>
            <a:cxnSpLocks/>
          </p:cNvCxnSpPr>
          <p:nvPr/>
        </p:nvCxnSpPr>
        <p:spPr>
          <a:xfrm>
            <a:off x="7853251" y="2618876"/>
            <a:ext cx="3850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0EC774C-5DE6-9947-AA58-02E4CA2AA148}"/>
              </a:ext>
            </a:extLst>
          </p:cNvPr>
          <p:cNvSpPr/>
          <p:nvPr/>
        </p:nvSpPr>
        <p:spPr>
          <a:xfrm>
            <a:off x="8262049" y="2287673"/>
            <a:ext cx="5549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>
                <a:latin typeface="Times" pitchFamily="2" charset="0"/>
                <a:cs typeface="Trebuchet MS"/>
              </a:rPr>
              <a:t>A</a:t>
            </a:r>
            <a:endParaRPr lang="en-CL" sz="4000" dirty="0">
              <a:latin typeface="Times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04C0E47-2D44-7E46-8239-332CC856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98" y="2408993"/>
            <a:ext cx="660400" cy="355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0EE561-5F71-BB45-A5F0-0AAA2E23DCBD}"/>
              </a:ext>
            </a:extLst>
          </p:cNvPr>
          <p:cNvSpPr txBox="1"/>
          <p:nvPr/>
        </p:nvSpPr>
        <p:spPr>
          <a:xfrm>
            <a:off x="3177620" y="4322737"/>
            <a:ext cx="5639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MSER segmenta aquellas regiones “estables”, cuyas áreas no varían mucho al cambiar su umbral. </a:t>
            </a:r>
          </a:p>
          <a:p>
            <a:endParaRPr lang="es-ES_tradnl" sz="2400" dirty="0">
              <a:latin typeface="Trebuchet MS" panose="020B0703020202090204" pitchFamily="34" charset="0"/>
            </a:endParaRPr>
          </a:p>
          <a:p>
            <a:r>
              <a:rPr lang="es-ES_tradnl" sz="2400" dirty="0">
                <a:latin typeface="Trebuchet MS" panose="020B0703020202090204" pitchFamily="34" charset="0"/>
              </a:rPr>
              <a:t>Cada región tiene su propio umbral.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77A766-1C35-7241-9304-3EBED7BB2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06" y="4624967"/>
            <a:ext cx="1130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184</Words>
  <Application>Microsoft Macintosh PowerPoint</Application>
  <PresentationFormat>On-screen Show (4:3)</PresentationFormat>
  <Paragraphs>44</Paragraphs>
  <Slides>14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Roboto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35</cp:revision>
  <dcterms:created xsi:type="dcterms:W3CDTF">2014-09-22T14:15:05Z</dcterms:created>
  <dcterms:modified xsi:type="dcterms:W3CDTF">2022-11-02T15:48:14Z</dcterms:modified>
</cp:coreProperties>
</file>